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4" r:id="rId10"/>
    <p:sldId id="275" r:id="rId11"/>
    <p:sldId id="276" r:id="rId12"/>
    <p:sldId id="277" r:id="rId13"/>
    <p:sldId id="284" r:id="rId14"/>
    <p:sldId id="278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9" r:id="rId27"/>
    <p:sldId id="285" r:id="rId28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C61DD-5FF6-423B-B17A-121301C1B6D1}">
          <p14:sldIdLst>
            <p14:sldId id="256"/>
            <p14:sldId id="257"/>
          </p14:sldIdLst>
        </p14:section>
        <p14:section name="总体介绍" id="{61A98208-DA6F-4C10-87FE-6733ABDE88A5}">
          <p14:sldIdLst>
            <p14:sldId id="258"/>
          </p14:sldIdLst>
        </p14:section>
        <p14:section name="四大变化" id="{4E128892-4233-4F7B-826E-A0013C9713B0}">
          <p14:sldIdLst>
            <p14:sldId id="259"/>
            <p14:sldId id="260"/>
            <p14:sldId id="261"/>
            <p14:sldId id="262"/>
          </p14:sldIdLst>
        </p14:section>
        <p14:section name="MQA" id="{26D3E7B6-6A33-4C2B-8CAA-E2095AA047E6}">
          <p14:sldIdLst>
            <p14:sldId id="274"/>
            <p14:sldId id="275"/>
            <p14:sldId id="276"/>
            <p14:sldId id="277"/>
            <p14:sldId id="284"/>
            <p14:sldId id="278"/>
          </p14:sldIdLst>
        </p14:section>
        <p14:section name="Flash Attention" id="{87E54C19-5866-421C-A080-42978E704244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代码演示" id="{2D69D0AE-4802-43C9-9F4D-E85B9522CAEA}">
          <p14:sldIdLst>
            <p14:sldId id="279"/>
          </p14:sldIdLst>
        </p14:section>
        <p14:section name="Thanks" id="{2467303D-7293-4E51-BC5B-6F349FF455F5}">
          <p14:sldIdLst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BAF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gs" Target="tags/tag1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7" y="141016"/>
            <a:ext cx="1655294" cy="51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7" y="141016"/>
            <a:ext cx="1655294" cy="51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586B75A-687E-405C-8A0B-8D00578BA2C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7" y="141016"/>
            <a:ext cx="1655294" cy="51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anose="05020102010507070707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https://github.com/THUDM/ChatGLM2-6B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suzgunmirac/BIG-Bench-Hard" TargetMode="External"/><Relationship Id="rId3" Type="http://schemas.openxmlformats.org/officeDocument/2006/relationships/hyperlink" Target="https://github.com/openai/grade-school-math" TargetMode="External"/><Relationship Id="rId2" Type="http://schemas.openxmlformats.org/officeDocument/2006/relationships/hyperlink" Target="https://cevalbenchmark.com/static/leaderboard.html" TargetMode="External"/><Relationship Id="rId1" Type="http://schemas.openxmlformats.org/officeDocument/2006/relationships/hyperlink" Target="https://github.com/hendrycks/tes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23.wdp"/><Relationship Id="rId3" Type="http://schemas.openxmlformats.org/officeDocument/2006/relationships/image" Target="../media/image22.png"/><Relationship Id="rId2" Type="http://schemas.microsoft.com/office/2007/relationships/hdphoto" Target="../media/image21.wdp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27.wdp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428" y="3389748"/>
            <a:ext cx="57035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ChatGLM2</a:t>
            </a:r>
            <a:endParaRPr lang="zh-CN" alt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34135" y="4754880"/>
            <a:ext cx="6558915" cy="9220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1"/>
              </a:rPr>
              <a:t>https://github.com/mindspore-lab/mindnlp/blob/master/mindnlp/models/glm/chatglm.py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8550" y="166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模型效果论文对比如下：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19388" y="2270639"/>
            <a:ext cx="8486649" cy="3989952"/>
            <a:chOff x="1719388" y="2270639"/>
            <a:chExt cx="8486649" cy="398995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19388" y="2270639"/>
              <a:ext cx="8486649" cy="398995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114550" y="4114800"/>
              <a:ext cx="8007350" cy="254000"/>
            </a:xfrm>
            <a:prstGeom prst="rect">
              <a:avLst/>
            </a:prstGeom>
            <a:solidFill>
              <a:srgbClr val="C4BAF8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1463" y="2370006"/>
            <a:ext cx="5751651" cy="4380140"/>
            <a:chOff x="3119023" y="2297741"/>
            <a:chExt cx="5751651" cy="43801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rcRect l="19143" t="15636" r="21240"/>
            <a:stretch>
              <a:fillRect/>
            </a:stretch>
          </p:blipFill>
          <p:spPr>
            <a:xfrm>
              <a:off x="3119023" y="2297741"/>
              <a:ext cx="5751651" cy="438014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346450" y="3130550"/>
              <a:ext cx="5240959" cy="254000"/>
            </a:xfrm>
            <a:prstGeom prst="rect">
              <a:avLst/>
            </a:prstGeom>
            <a:solidFill>
              <a:srgbClr val="C4BAF8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75519" y="5416827"/>
              <a:ext cx="5240959" cy="254000"/>
            </a:xfrm>
            <a:prstGeom prst="rect">
              <a:avLst/>
            </a:prstGeom>
            <a:solidFill>
              <a:srgbClr val="C4BAF8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50540" y="2617657"/>
            <a:ext cx="4927047" cy="333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推理速度上生成一个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分别耗时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1.7us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1.5us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46us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3.8us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，说明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快很多。另外在效果上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PPL(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越小越好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有所上升，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BLEU(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越大越好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有所下降，换句话说就是效果有所下降。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rcRect l="-1047" t="-1850" r="146" b="88458"/>
          <a:stretch>
            <a:fillRect/>
          </a:stretch>
        </p:blipFill>
        <p:spPr>
          <a:xfrm>
            <a:off x="271463" y="1477030"/>
            <a:ext cx="9734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1700" y="1504986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生成 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2000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个字符的平均速度对比如下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7666" y="2281340"/>
            <a:ext cx="7899029" cy="33094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34169" y="583471"/>
            <a:ext cx="53762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选取了部分中英文典型数据集进行了评测，以下为 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模型在 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MMLU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C-Eval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（中文）、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GSM8K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（数学）、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BBH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（英文） 上的测评结果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1734655"/>
            <a:ext cx="5694801" cy="21416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968" y="4196447"/>
            <a:ext cx="4754093" cy="21993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969" y="1734655"/>
            <a:ext cx="4754093" cy="2141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699" y="4196447"/>
            <a:ext cx="5694801" cy="21993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>
            <a:fillRect/>
          </a:stretch>
        </p:blipFill>
        <p:spPr bwMode="auto">
          <a:xfrm>
            <a:off x="7302499" y="1930639"/>
            <a:ext cx="4403725" cy="32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797615" y="1827143"/>
            <a:ext cx="6587435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的自注意力机制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(self-attention)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都与序列长度有关，所以在处理长序列的时候会变的更慢，同时内存会增长更多。通常的优化是针对计算复杂度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数衡量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优化会权衡模型质量和计算速度。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中考虑到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算法也是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敏感的，通过对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显存访问的改进来对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算法的实现进行优化。如图，在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中片上存储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访问速度最快，对应的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HBM(high bandwidth memory)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访问速度较慢，为了加速要尽量减少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的访问次数。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43000" y="1276350"/>
            <a:ext cx="1022350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首先回顾下标准的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算法实现，有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 , K , V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三个矩阵，计算有以下三步，都是跟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8512" y="1824037"/>
            <a:ext cx="4181475" cy="2105025"/>
          </a:xfrm>
          <a:prstGeom prst="rect">
            <a:avLst/>
          </a:prstGeom>
        </p:spPr>
      </p:pic>
      <p:pic>
        <p:nvPicPr>
          <p:cNvPr id="2050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21"/>
          <a:stretch>
            <a:fillRect/>
          </a:stretch>
        </p:blipFill>
        <p:spPr bwMode="auto">
          <a:xfrm>
            <a:off x="1479550" y="4081463"/>
            <a:ext cx="8775700" cy="231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35050" y="2921338"/>
            <a:ext cx="8470900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算法实现的关键在于以下三点：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展开，可以支持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的拆分并行计算，从而提升计算效率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反向过程中的重计算，减少大量的显存占用，节省显存开销。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fusion kernel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0551" y="714826"/>
            <a:ext cx="60951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041400" y="1484267"/>
            <a:ext cx="250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展开</a:t>
            </a:r>
            <a:r>
              <a:rPr lang="en-US" altLang="zh-CN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(tiling)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2350" y="2069042"/>
            <a:ext cx="1014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基本softmax。在计算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的值的时候需要用到所有的 X = { x</a:t>
            </a:r>
            <a:r>
              <a:rPr lang="zh-CN" altLang="en-US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 . . . , x</a:t>
            </a:r>
            <a:r>
              <a:rPr lang="zh-CN" altLang="en-US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值，计算公式如下：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41" y="2623040"/>
            <a:ext cx="10076246" cy="3292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551" y="2024025"/>
            <a:ext cx="10864850" cy="23343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551" y="714826"/>
            <a:ext cx="60951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1041400" y="1484267"/>
            <a:ext cx="250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展开</a:t>
            </a:r>
            <a:r>
              <a:rPr lang="en-US" altLang="zh-CN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(tiling)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551" y="4287476"/>
            <a:ext cx="7645400" cy="25705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8939" y="2253708"/>
            <a:ext cx="6981825" cy="449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721" y="2253708"/>
            <a:ext cx="3261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safe 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基本计算示例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551" y="714826"/>
            <a:ext cx="60951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CN" altLang="en-US" sz="4800" dirty="0"/>
              <a:t>目录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ChatGLM2</a:t>
            </a:r>
            <a:r>
              <a:rPr lang="zh-CN" altLang="en-US" sz="2400" dirty="0">
                <a:solidFill>
                  <a:schemeClr val="tx1"/>
                </a:solidFill>
              </a:rPr>
              <a:t>的改进点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Flash Attention</a:t>
            </a:r>
            <a:r>
              <a:rPr lang="zh-CN" altLang="en-US" sz="2400" dirty="0">
                <a:solidFill>
                  <a:schemeClr val="tx1"/>
                </a:solidFill>
              </a:rPr>
              <a:t>技术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Multi-Query Attention</a:t>
            </a:r>
            <a:endParaRPr lang="en-US" altLang="zh-CN" sz="24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tx1"/>
                </a:solidFill>
              </a:rPr>
              <a:t>与</a:t>
            </a:r>
            <a:r>
              <a:rPr lang="en-US" altLang="zh-CN" sz="2400" dirty="0">
                <a:solidFill>
                  <a:schemeClr val="tx1"/>
                </a:solidFill>
              </a:rPr>
              <a:t>ChatGLM-6B</a:t>
            </a:r>
            <a:r>
              <a:rPr lang="zh-CN" altLang="en-US" sz="2400" dirty="0">
                <a:solidFill>
                  <a:schemeClr val="tx1"/>
                </a:solidFill>
              </a:rPr>
              <a:t>对比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898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safe 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tiling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计算示例（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结果跟基本计算示例一致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0400" y="2475417"/>
            <a:ext cx="7364412" cy="413175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850900" y="1721188"/>
            <a:ext cx="1082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有了softmax tiling的基础以后，在执行的时候可以对 Q 、 K 、 V 三个矩阵进行分块操作并行计算了。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2205892"/>
            <a:ext cx="4170363" cy="44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016000" y="1768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反向过程中的重计算</a:t>
            </a:r>
            <a:endParaRPr lang="zh-CN" altLang="en-US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6000" y="2428439"/>
            <a:ext cx="9334500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类似于gradient checkpoint方法，在前向的时候把输出结果 O = softmax(QK</a:t>
            </a:r>
            <a:r>
              <a:rPr lang="zh-CN" altLang="en-US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)V 、l、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存入HBM中, 在反向时候重新计算需要的数据。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pic>
        <p:nvPicPr>
          <p:cNvPr id="4098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2"/>
          <a:stretch>
            <a:fillRect/>
          </a:stretch>
        </p:blipFill>
        <p:spPr bwMode="auto">
          <a:xfrm>
            <a:off x="990600" y="1672084"/>
            <a:ext cx="8283575" cy="471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901700" y="1548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"/>
          <a:stretch>
            <a:fillRect/>
          </a:stretch>
        </p:blipFill>
        <p:spPr bwMode="auto">
          <a:xfrm>
            <a:off x="1158587" y="4028902"/>
            <a:ext cx="10344322" cy="24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在这里插入图片描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3379" b="-1"/>
          <a:stretch>
            <a:fillRect/>
          </a:stretch>
        </p:blipFill>
        <p:spPr bwMode="auto">
          <a:xfrm>
            <a:off x="850899" y="2266875"/>
            <a:ext cx="10085899" cy="151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443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可以通过如下代码调用 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模型来生成对话：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代码调用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9127" y="1877872"/>
            <a:ext cx="9064488" cy="39703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mindformers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AutoTokenizer, AutoModel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AutoTokenizer.from_pretrained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"glm2_6b"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AutoModel.from_pretrained(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"glm2_6b"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你好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prompted_inputs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.build_prompt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input_tokens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prompted_inputs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.generate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input_tokens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input_ids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.decode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127" y="5999848"/>
            <a:ext cx="9064488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问：你好 </a:t>
            </a:r>
            <a:endParaRPr lang="en-US" altLang="zh-CN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答： 你好👋！我是人工智能助手 </a:t>
            </a:r>
            <a:r>
              <a:rPr lang="en-US" altLang="zh-CN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ChatGLM2-6B</a:t>
            </a:r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，很高兴见到你，欢迎问我任何问题。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428" y="3389748"/>
            <a:ext cx="57035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Thanks</a:t>
            </a:r>
            <a:endParaRPr lang="zh-CN" alt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4076" y="1655371"/>
            <a:ext cx="9480688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是开源中英双语对话模型 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的第二代版本，在保留了初代模型对话流畅、部署门槛较低等众多优秀特性的基础之上，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引入了如下新特性：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7116" y="3115124"/>
            <a:ext cx="9214609" cy="222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更强大的性能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混合目标函数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+1.4T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中英标识符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更长的上下文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=Flash Attention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上下文长度扩展到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32K+8K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多轮对话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更高效的推理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=Multi-Query Attention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+INT4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更开放的协议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对学术研究完全开发，受限商用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72818" y="2189997"/>
            <a:ext cx="9645926" cy="2778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初代模型的开发经验，全面升级了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的基座模型。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的混合目标函数，经过了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中英标识符的预训练与人类偏好对齐训练，评测结果显示，相比于初代模型，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+23%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CEval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+33%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GSM8K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+571%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+60%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）等数据集上的性能取得了大幅度的提升，在同尺寸开源模型中具有较强的竞争力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更强大的性能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37829" y="2504280"/>
            <a:ext cx="7751279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Flash Attention 技术，将基座模型的上下文长度（Context Length）由 ChatGLM-6B 的 2K 扩展到了 32K，并在对话阶段使用 8K 的上下文长度训练，允许更多轮次的对话。当前版本的 ChatGLM2-6B 对单轮超长文档的理解能力有限，会在后续迭代升级中着重进行优化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更长的上下文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77812" y="2814793"/>
            <a:ext cx="8705435" cy="167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Multi-Query Attention 技术，ChatGLM2-6B 有更高效的推理速度和更低的显存占用：在官方的模型实现下，推理速度相比初代提升了 42%，INT4 量化下，6G 显存支持的对话长度由 1K 提升到了 8K。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更高效的推理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25681" y="3266158"/>
            <a:ext cx="8889310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权重对学术研究完全开放，在获得官方的书面许可后，亦允许商业使用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更开放的协议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575" y="1548190"/>
            <a:ext cx="1061085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MQA最早是出现在2019年谷歌的一篇论文Fast Transformer Decoding: One Write-Head is All You Need，之所以没有关注到，是因为之前很少做文本生成，解码序列长度也没有现阶段大模型的要求那么高。MQA的思想其实比较简单(如果对MHA比较熟悉的话)，论文中给出的描述如下：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90574" y="2841647"/>
            <a:ext cx="10664825" cy="2436291"/>
            <a:chOff x="790575" y="3264270"/>
            <a:chExt cx="10664825" cy="243629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0575" y="3264270"/>
              <a:ext cx="10664825" cy="2436291"/>
            </a:xfrm>
            <a:prstGeom prst="rect">
              <a:avLst/>
            </a:prstGeom>
          </p:spPr>
        </p:pic>
        <p:cxnSp>
          <p:nvCxnSpPr>
            <p:cNvPr id="14" name="直接连接符 13"/>
            <p:cNvCxnSpPr/>
            <p:nvPr/>
          </p:nvCxnSpPr>
          <p:spPr>
            <a:xfrm>
              <a:off x="6330950" y="4845050"/>
              <a:ext cx="47815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901700" y="5086350"/>
              <a:ext cx="47815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577849" y="5875176"/>
            <a:ext cx="1119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论文的意思是：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除了不同的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 head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共享一份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values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权重之外，其他的都是一样的。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600" y="2718453"/>
            <a:ext cx="4565650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现有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，每个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分别进行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(QK)V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注意力计算，那么这样设置的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示意图如右图所示。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MHQ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的不同之处仅仅在于每个头共享相同的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不同享。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01" y="829126"/>
            <a:ext cx="5959661" cy="28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002" y="3718376"/>
            <a:ext cx="5983124" cy="28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04dde3ec-8cb9-43d2-b6a8-4e2dd6fee562"/>
  <p:tag name="COMMONDATA" val="eyJoZGlkIjoiNWYzZWZkMzYzYzRlMWI4YzEyMGE0NzZmNjVjMzU5MzEifQ=="/>
</p:tagLst>
</file>

<file path=ppt/theme/theme1.xml><?xml version="1.0" encoding="utf-8"?>
<a:theme xmlns:a="http://schemas.openxmlformats.org/drawingml/2006/main" name="框架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3043</Words>
  <Application>WPS 演示</Application>
  <PresentationFormat>宽屏</PresentationFormat>
  <Paragraphs>136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Wingdings 2</vt:lpstr>
      <vt:lpstr>Arial Black</vt:lpstr>
      <vt:lpstr>Arial Unicode MS</vt:lpstr>
      <vt:lpstr>Calibri</vt:lpstr>
      <vt:lpstr>Consolas</vt:lpstr>
      <vt:lpstr>幼圆</vt:lpstr>
      <vt:lpstr>Corbel</vt:lpstr>
      <vt:lpstr>框架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 赵</dc:creator>
  <cp:lastModifiedBy>Selina</cp:lastModifiedBy>
  <cp:revision>42</cp:revision>
  <dcterms:created xsi:type="dcterms:W3CDTF">2023-09-08T07:25:00Z</dcterms:created>
  <dcterms:modified xsi:type="dcterms:W3CDTF">2023-09-12T10:36:01Z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BB749767649E43EDBD91474531A296EC_12</vt:lpwstr>
  </property>
  <property fmtid="{D5CDD505-2E9C-101B-9397-08002B2CF9AE}" pid="3" name="KSOProductBuildVer">
    <vt:lpwstr>2052-11.1.0.14036</vt:lpwstr>
  </property>
</Properties>
</file>